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6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18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EF2733D7-E1A4-49D7-941F-B28272E0BF5C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54EA9867-FD93-4F47-AE90-AFD6AE7E1C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6363" y="3717032"/>
            <a:ext cx="7543800" cy="152400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Конфликты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деловом общении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8948" y="5221760"/>
            <a:ext cx="6858000" cy="792832"/>
          </a:xfrm>
        </p:spPr>
        <p:txBody>
          <a:bodyPr>
            <a:noAutofit/>
          </a:bodyPr>
          <a:lstStyle/>
          <a:p>
            <a:pPr algn="r"/>
            <a:r>
              <a:rPr lang="ru-RU" sz="3600" dirty="0" smtClean="0"/>
              <a:t>Тренинг для педагогов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2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2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700808"/>
            <a:ext cx="8130480" cy="403244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- постоянно высказывать искренний интерес к другим людям;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- поддерживать моменты общности;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- выражать  искреннее одобрение;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- использовать комплименты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10870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Техника создания благоприятного впечатления у окружающих: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10599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916832"/>
            <a:ext cx="8058472" cy="425536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Устранение из делового общения суждений и оценок, которые могли бы ущемить честь и достоинство собеседника;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Недопущение при деловом общении спора;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Умение слушать собеседника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12310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Профилактика конфликтов </a:t>
            </a:r>
          </a:p>
          <a:p>
            <a:pPr marL="0" indent="0" algn="ctr">
              <a:buNone/>
            </a:pPr>
            <a:r>
              <a:rPr lang="ru-RU" sz="3200" b="1" dirty="0" smtClean="0"/>
              <a:t>в деловом общении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5181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389532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800" dirty="0" smtClean="0"/>
              <a:t>Самое надёжное средство предупреждения конфликтной ситуации – </a:t>
            </a:r>
            <a:r>
              <a:rPr lang="ru-RU" sz="48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сознательный отказ </a:t>
            </a:r>
          </a:p>
          <a:p>
            <a:pPr marL="0" indent="0" algn="ctr">
              <a:buNone/>
            </a:pPr>
            <a:r>
              <a:rPr lang="ru-RU" sz="48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любого конфликта</a:t>
            </a:r>
            <a:endParaRPr lang="ru-RU" sz="4800" b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711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628800"/>
            <a:ext cx="7914456" cy="39604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Помните:</a:t>
            </a:r>
            <a:br>
              <a:rPr lang="ru-RU" dirty="0" smtClean="0"/>
            </a:br>
            <a:r>
              <a:rPr lang="ru-RU" sz="4900" dirty="0" smtClean="0"/>
              <a:t>побеждает не тот, кто оставляет за собой последний разящий выпад, а тот, кто сумеет остановить конфликт в начале, не даёт ему разгона.</a:t>
            </a:r>
            <a:endParaRPr lang="ru-RU" sz="4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9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Понимание – начало согласия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391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b="1" i="1" dirty="0" smtClean="0"/>
              <a:t>Каждый убеждён, что другие ошибаются, когда судят о нём, и что он не ошибается, когда судит о других.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b="1" dirty="0" smtClean="0"/>
              <a:t>Андре Моруа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7225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509120"/>
            <a:ext cx="8352928" cy="1663080"/>
          </a:xfrm>
        </p:spPr>
        <p:txBody>
          <a:bodyPr>
            <a:normAutofit fontScale="90000"/>
          </a:bodyPr>
          <a:lstStyle/>
          <a:p>
            <a:pPr algn="r"/>
            <a:r>
              <a:rPr lang="ru-RU" sz="2800" dirty="0" smtClean="0"/>
              <a:t>Как ни неприятен для других гнев, он более тяжёл для того, кто его испытывает. То, что начинается в гневе, кончается в стыде.</a:t>
            </a:r>
            <a:br>
              <a:rPr lang="ru-RU" sz="2800" dirty="0" smtClean="0"/>
            </a:br>
            <a:r>
              <a:rPr lang="ru-RU" sz="2800" dirty="0" smtClean="0"/>
              <a:t>Л. Н. Толстой</a:t>
            </a:r>
            <a:endParaRPr lang="ru-RU" sz="2800" dirty="0"/>
          </a:p>
        </p:txBody>
      </p:sp>
      <p:pic>
        <p:nvPicPr>
          <p:cNvPr id="1028" name="Picture 4" descr="C:\Documents and Settings\user\Рабочий стол\hads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6672"/>
            <a:ext cx="5472608" cy="404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58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6154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err="1" smtClean="0"/>
              <a:t>Моббинг</a:t>
            </a:r>
            <a:endParaRPr lang="ru-RU" sz="4800" b="1" dirty="0" smtClean="0"/>
          </a:p>
          <a:p>
            <a:pPr marL="0" indent="0" algn="ctr">
              <a:buNone/>
            </a:pPr>
            <a:r>
              <a:rPr lang="ru-RU" sz="4800" b="1" dirty="0" smtClean="0"/>
              <a:t> (офисная война) – </a:t>
            </a:r>
          </a:p>
          <a:p>
            <a:pPr marL="0" indent="0" algn="ctr">
              <a:buNone/>
            </a:pPr>
            <a:r>
              <a:rPr lang="ru-RU" sz="4800" b="1" dirty="0" smtClean="0"/>
              <a:t>форма психологического  насилия в виде травли сотрудника в коллективе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413974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412776"/>
            <a:ext cx="7986464" cy="518457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Золотая середина – не выделяться  из коллектива и сохранить своё лицо;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/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не позволять унижать себя – иногда нужно «показать зубы»;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/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соблюдать традиции коллектива, участвовать в корпоративных мероприятиях;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/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если вас пытаются «достать» – реагируйте спокойно, выясните, чего добиваются;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/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не фамильярничайте с начальством;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/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добросовестно выполняйте свои обязанности</a:t>
            </a:r>
            <a:br>
              <a:rPr lang="ru-RU" sz="2400" b="1" dirty="0" smtClean="0">
                <a:latin typeface="Arial Narrow" pitchFamily="34" charset="0"/>
              </a:rPr>
            </a:b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109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избежать </a:t>
            </a:r>
            <a:r>
              <a:rPr lang="ru-RU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моббинга?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95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484784"/>
            <a:ext cx="7626424" cy="4687416"/>
          </a:xfrm>
        </p:spPr>
        <p:txBody>
          <a:bodyPr/>
          <a:lstStyle/>
          <a:p>
            <a:r>
              <a:rPr lang="ru-RU" sz="2400" dirty="0" smtClean="0"/>
              <a:t>Трудовой процесс;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Психологические особенности человеческих взаимоотношений, их симпатии и антипатии, культурные, этнические различия людей;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Личностные своеобразия членов группы: неумение контролировать своё эмоциональное состояние, агрессивность, бестактность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829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Причины, вызывающие конфликт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97947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412776"/>
            <a:ext cx="6781800" cy="4759424"/>
          </a:xfrm>
        </p:spPr>
        <p:txBody>
          <a:bodyPr/>
          <a:lstStyle/>
          <a:p>
            <a:r>
              <a:rPr lang="ru-RU" sz="2800" dirty="0" smtClean="0"/>
              <a:t>1</a:t>
            </a:r>
            <a:r>
              <a:rPr lang="ru-RU" sz="3600" dirty="0" smtClean="0"/>
              <a:t>. </a:t>
            </a:r>
            <a:r>
              <a:rPr lang="ru-RU" sz="3600" dirty="0" err="1" smtClean="0"/>
              <a:t>Предконфликтная</a:t>
            </a:r>
            <a:r>
              <a:rPr lang="ru-RU" sz="3600" dirty="0" smtClean="0"/>
              <a:t> стадия</a:t>
            </a:r>
            <a:br>
              <a:rPr lang="ru-RU" sz="3600" dirty="0" smtClean="0"/>
            </a:br>
            <a:r>
              <a:rPr lang="ru-RU" sz="3600" dirty="0" smtClean="0"/>
              <a:t>2. Стадия открытого конфликта:</a:t>
            </a:r>
            <a:br>
              <a:rPr lang="ru-RU" sz="3600" dirty="0" smtClean="0"/>
            </a:br>
            <a:r>
              <a:rPr lang="ru-RU" sz="3600" dirty="0" smtClean="0">
                <a:solidFill>
                  <a:srgbClr val="0070C0"/>
                </a:solidFill>
              </a:rPr>
              <a:t>инцидент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эскалация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rgbClr val="00B050"/>
                </a:solidFill>
              </a:rPr>
              <a:t>завершение конфликта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3. </a:t>
            </a:r>
            <a:r>
              <a:rPr lang="ru-RU" sz="3600" dirty="0" err="1" smtClean="0"/>
              <a:t>Послеконфликтная</a:t>
            </a:r>
            <a:r>
              <a:rPr lang="ru-RU" sz="3600" dirty="0" smtClean="0"/>
              <a:t> стадия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7269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Структура конфликта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6180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628800"/>
            <a:ext cx="8058472" cy="45434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1. </a:t>
            </a: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Соперничество</a:t>
            </a:r>
            <a:r>
              <a:rPr lang="ru-RU" sz="3200" dirty="0" smtClean="0"/>
              <a:t> – высокая ориентация на себя и других;</a:t>
            </a:r>
            <a:br>
              <a:rPr lang="ru-RU" sz="3200" dirty="0" smtClean="0"/>
            </a:br>
            <a:r>
              <a:rPr lang="ru-RU" sz="3200" dirty="0" smtClean="0"/>
              <a:t>2. </a:t>
            </a: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Уступчивость </a:t>
            </a:r>
            <a:r>
              <a:rPr lang="ru-RU" sz="3200" dirty="0"/>
              <a:t>(</a:t>
            </a:r>
            <a:r>
              <a:rPr lang="ru-RU" sz="3200" dirty="0" smtClean="0"/>
              <a:t>сглаживание) – низкая ориентация на себя и высокая – на других;</a:t>
            </a:r>
            <a:br>
              <a:rPr lang="ru-RU" sz="3200" dirty="0" smtClean="0"/>
            </a:br>
            <a:r>
              <a:rPr lang="ru-RU" sz="3200" dirty="0" smtClean="0"/>
              <a:t>3. </a:t>
            </a: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Доминирование </a:t>
            </a:r>
            <a:r>
              <a:rPr lang="ru-RU" sz="3200" dirty="0" smtClean="0"/>
              <a:t>(конфронтация) – высокая ориентация на себя и низкая на других;</a:t>
            </a:r>
            <a:br>
              <a:rPr lang="ru-RU" sz="3200" dirty="0" smtClean="0"/>
            </a:br>
            <a:r>
              <a:rPr lang="ru-RU" sz="3200" dirty="0" smtClean="0"/>
              <a:t>4. </a:t>
            </a: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Избегание</a:t>
            </a:r>
            <a:r>
              <a:rPr lang="ru-RU" sz="3200" dirty="0" smtClean="0"/>
              <a:t> – низкая ориентация на себя и других;</a:t>
            </a:r>
            <a:br>
              <a:rPr lang="ru-RU" sz="3200" dirty="0" smtClean="0"/>
            </a:br>
            <a:r>
              <a:rPr lang="ru-RU" sz="3200" dirty="0" smtClean="0"/>
              <a:t>5. </a:t>
            </a: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Компромисс</a:t>
            </a:r>
            <a:r>
              <a:rPr lang="ru-RU" sz="3200" dirty="0" smtClean="0"/>
              <a:t> – средняя ориентация на себя и других.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829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Стратегия поведения в конфликте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48109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420888"/>
            <a:ext cx="7554416" cy="3751312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Ассертивный</a:t>
            </a: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человек </a:t>
            </a:r>
            <a:r>
              <a:rPr lang="ru-RU" sz="3600" i="1" dirty="0" smtClean="0"/>
              <a:t>– тот, кто отвечает за собственное поведение, демонстрирует самоуважение и уважение к другим, позитивен, слушает, понимает и пытается достичь рабочего компромисса</a:t>
            </a:r>
            <a:endParaRPr lang="ru-RU" sz="3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173508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2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Ассертивность</a:t>
            </a: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200" b="1" dirty="0" smtClean="0"/>
              <a:t>– способность </a:t>
            </a:r>
          </a:p>
          <a:p>
            <a:pPr marL="0" indent="0" algn="ctr">
              <a:buNone/>
            </a:pPr>
            <a:r>
              <a:rPr lang="ru-RU" sz="3200" b="1" dirty="0" smtClean="0"/>
              <a:t>не действовать в ущерб кому-либо, уважая права других людей, но при этом </a:t>
            </a:r>
          </a:p>
          <a:p>
            <a:pPr marL="0" indent="0" algn="ctr">
              <a:buNone/>
            </a:pPr>
            <a:r>
              <a:rPr lang="ru-RU" sz="3200" b="1" dirty="0" smtClean="0"/>
              <a:t>не позволяя «вить из себя верёвки»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6420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341</TotalTime>
  <Words>225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Narrow</vt:lpstr>
      <vt:lpstr>Impact</vt:lpstr>
      <vt:lpstr>Times New Roman</vt:lpstr>
      <vt:lpstr>NewsPrint</vt:lpstr>
      <vt:lpstr> Конфликты  в деловом общении</vt:lpstr>
      <vt:lpstr>Презентация PowerPoint</vt:lpstr>
      <vt:lpstr>Как ни неприятен для других гнев, он более тяжёл для того, кто его испытывает. То, что начинается в гневе, кончается в стыде. Л. Н. Толстой</vt:lpstr>
      <vt:lpstr>Презентация PowerPoint</vt:lpstr>
      <vt:lpstr>Золотая середина – не выделяться  из коллектива и сохранить своё лицо;  не позволять унижать себя – иногда нужно «показать зубы»;  соблюдать традиции коллектива, участвовать в корпоративных мероприятиях;  если вас пытаются «достать» – реагируйте спокойно, выясните, чего добиваются;  не фамильярничайте с начальством;  добросовестно выполняйте свои обязанности </vt:lpstr>
      <vt:lpstr>Трудовой процесс;  Психологические особенности человеческих взаимоотношений, их симпатии и антипатии, культурные, этнические различия людей;  Личностные своеобразия членов группы: неумение контролировать своё эмоциональное состояние, агрессивность, бестактность </vt:lpstr>
      <vt:lpstr>1. Предконфликтная стадия 2. Стадия открытого конфликта: инцидент эскалация завершение конфликта 3. Послеконфликтная стадия </vt:lpstr>
      <vt:lpstr>1. Соперничество – высокая ориентация на себя и других; 2. Уступчивость (сглаживание) – низкая ориентация на себя и высокая – на других; 3. Доминирование (конфронтация) – высокая ориентация на себя и низкая на других; 4. Избегание – низкая ориентация на себя и других; 5. Компромисс – средняя ориентация на себя и других.</vt:lpstr>
      <vt:lpstr>Ассертивный человек – тот, кто отвечает за собственное поведение, демонстрирует самоуважение и уважение к другим, позитивен, слушает, понимает и пытается достичь рабочего компромисса</vt:lpstr>
      <vt:lpstr>- постоянно высказывать искренний интерес к другим людям;  - поддерживать моменты общности;  - выражать  искреннее одобрение;  - использовать комплименты</vt:lpstr>
      <vt:lpstr>Устранение из делового общения суждений и оценок, которые могли бы ущемить честь и достоинство собеседника;  Недопущение при деловом общении спора;  Умение слушать собеседника </vt:lpstr>
      <vt:lpstr>Презентация PowerPoint</vt:lpstr>
      <vt:lpstr>Помните: побеждает не тот, кто оставляет за собой последний разящий выпад, а тот, кто сумеет остановить конфликт в начале, не даёт ему разгона.</vt:lpstr>
    </vt:vector>
  </TitlesOfParts>
  <Company>МО РФ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Конфликты  в деловом общении</dc:title>
  <dc:creator>СОШ24</dc:creator>
  <cp:lastModifiedBy>AA</cp:lastModifiedBy>
  <cp:revision>14</cp:revision>
  <dcterms:created xsi:type="dcterms:W3CDTF">2013-02-19T05:10:58Z</dcterms:created>
  <dcterms:modified xsi:type="dcterms:W3CDTF">2017-01-26T11:58:25Z</dcterms:modified>
</cp:coreProperties>
</file>